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65" r:id="rId6"/>
    <p:sldId id="260" r:id="rId7"/>
    <p:sldId id="267" r:id="rId8"/>
    <p:sldId id="261" r:id="rId9"/>
    <p:sldId id="268" r:id="rId10"/>
    <p:sldId id="263"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C6EB2F-5432-4F9A-B15F-EE15AC406FF5}" v="4" dt="2020-04-03T21:15:36.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Types of Poems</a:t>
            </a:r>
          </a:p>
        </p:txBody>
      </p:sp>
      <p:sp>
        <p:nvSpPr>
          <p:cNvPr id="3" name="Subtitle 2"/>
          <p:cNvSpPr>
            <a:spLocks noGrp="1"/>
          </p:cNvSpPr>
          <p:nvPr>
            <p:ph type="subTitle" idx="1"/>
          </p:nvPr>
        </p:nvSpPr>
        <p:spPr/>
        <p:txBody>
          <a:bodyPr/>
          <a:lstStyle/>
          <a:p>
            <a:r>
              <a:rPr lang="en-US" dirty="0"/>
              <a:t>Grade 8</a:t>
            </a:r>
          </a:p>
        </p:txBody>
      </p:sp>
    </p:spTree>
    <p:extLst>
      <p:ext uri="{BB962C8B-B14F-4D97-AF65-F5344CB8AC3E}">
        <p14:creationId xmlns:p14="http://schemas.microsoft.com/office/powerpoint/2010/main" val="4294009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Verse</a:t>
            </a:r>
          </a:p>
        </p:txBody>
      </p:sp>
      <p:sp>
        <p:nvSpPr>
          <p:cNvPr id="3" name="Content Placeholder 2"/>
          <p:cNvSpPr>
            <a:spLocks noGrp="1"/>
          </p:cNvSpPr>
          <p:nvPr>
            <p:ph idx="1"/>
          </p:nvPr>
        </p:nvSpPr>
        <p:spPr>
          <a:xfrm>
            <a:off x="818712" y="2222287"/>
            <a:ext cx="10554574" cy="4242907"/>
          </a:xfrm>
        </p:spPr>
        <p:txBody>
          <a:bodyPr>
            <a:noAutofit/>
          </a:bodyPr>
          <a:lstStyle/>
          <a:p>
            <a:r>
              <a:rPr lang="en-US" sz="2400" dirty="0"/>
              <a:t>Free Verse is an irregular form of poetry in which the content is free of traditional rules of versification, (freedom from fixed meter or rhyme).</a:t>
            </a:r>
            <a:br>
              <a:rPr lang="en-US" sz="2400" dirty="0"/>
            </a:br>
            <a:br>
              <a:rPr lang="en-US" sz="2400" dirty="0"/>
            </a:br>
            <a:r>
              <a:rPr lang="en-US" sz="2400" dirty="0"/>
              <a:t>In moving from line to line, the poet's main consideration is where to insert line breaks. Some ways of doing this include breaking the line where there is a natural pause or at a point of suspense for the reader.</a:t>
            </a:r>
            <a:br>
              <a:rPr lang="en-US" sz="2400" dirty="0"/>
            </a:br>
            <a:br>
              <a:rPr lang="en-US" sz="2400" dirty="0"/>
            </a:br>
            <a:r>
              <a:rPr lang="en-US" sz="2400" dirty="0"/>
              <a:t>Following the direction of Walt Whitman, Ezra Pound and </a:t>
            </a:r>
            <a:r>
              <a:rPr lang="en-US" sz="2400" dirty="0" err="1"/>
              <a:t>T.S.Eliot</a:t>
            </a:r>
            <a:r>
              <a:rPr lang="en-US" sz="2400" dirty="0"/>
              <a:t>, many modern day poets use this particular form of expression.</a:t>
            </a:r>
          </a:p>
        </p:txBody>
      </p:sp>
    </p:spTree>
    <p:extLst>
      <p:ext uri="{BB962C8B-B14F-4D97-AF65-F5344CB8AC3E}">
        <p14:creationId xmlns:p14="http://schemas.microsoft.com/office/powerpoint/2010/main" val="355298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a:t>
            </a:r>
            <a:r>
              <a:rPr lang="en-CA"/>
              <a:t>of Free </a:t>
            </a:r>
            <a:r>
              <a:rPr lang="en-CA" dirty="0"/>
              <a:t>Verse</a:t>
            </a:r>
          </a:p>
        </p:txBody>
      </p:sp>
      <p:sp>
        <p:nvSpPr>
          <p:cNvPr id="3" name="Content Placeholder 2"/>
          <p:cNvSpPr>
            <a:spLocks noGrp="1"/>
          </p:cNvSpPr>
          <p:nvPr>
            <p:ph idx="1"/>
          </p:nvPr>
        </p:nvSpPr>
        <p:spPr/>
        <p:txBody>
          <a:bodyPr/>
          <a:lstStyle/>
          <a:p>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727" y="280486"/>
            <a:ext cx="5209424" cy="648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59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Haiku</a:t>
            </a:r>
          </a:p>
        </p:txBody>
      </p:sp>
      <p:sp>
        <p:nvSpPr>
          <p:cNvPr id="3" name="Content Placeholder 2"/>
          <p:cNvSpPr>
            <a:spLocks noGrp="1"/>
          </p:cNvSpPr>
          <p:nvPr>
            <p:ph idx="1"/>
          </p:nvPr>
        </p:nvSpPr>
        <p:spPr/>
        <p:txBody>
          <a:bodyPr>
            <a:normAutofit/>
          </a:bodyPr>
          <a:lstStyle/>
          <a:p>
            <a:pPr marL="0" indent="0">
              <a:buNone/>
            </a:pPr>
            <a:r>
              <a:rPr lang="en-US" sz="2000" dirty="0"/>
              <a:t>The Haiku is a form of verse invented in Japan centuries ago. The English interpretation of the Japanese haiku is three short lines of five, seven, and five syllables respectively. </a:t>
            </a:r>
          </a:p>
          <a:p>
            <a:pPr marL="0" indent="0">
              <a:buNone/>
            </a:pPr>
            <a:r>
              <a:rPr lang="en-US" sz="2000" dirty="0"/>
              <a:t>The words speak of a mood, a strong feeling, or an atmosphere. Although the poem is usually about nature, a person’s thoughts and emotions are often included.</a:t>
            </a:r>
          </a:p>
          <a:p>
            <a:pPr marL="0" indent="0">
              <a:buNone/>
            </a:pPr>
            <a:r>
              <a:rPr lang="en-US" sz="2000" dirty="0"/>
              <a:t>The magic of a good haiku lies in the power of suggestion. The general purpose of a haiku is to present one simple observation, and no more. But this one visual image creates a tension designed to make the reader think.</a:t>
            </a:r>
          </a:p>
        </p:txBody>
      </p:sp>
    </p:spTree>
    <p:extLst>
      <p:ext uri="{BB962C8B-B14F-4D97-AF65-F5344CB8AC3E}">
        <p14:creationId xmlns:p14="http://schemas.microsoft.com/office/powerpoint/2010/main" val="215554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a Haiku</a:t>
            </a:r>
          </a:p>
        </p:txBody>
      </p:sp>
      <p:sp>
        <p:nvSpPr>
          <p:cNvPr id="3" name="Content Placeholder 2"/>
          <p:cNvSpPr>
            <a:spLocks noGrp="1"/>
          </p:cNvSpPr>
          <p:nvPr>
            <p:ph idx="1"/>
          </p:nvPr>
        </p:nvSpPr>
        <p:spPr/>
        <p:txBody>
          <a:bodyPr/>
          <a:lstStyle/>
          <a:p>
            <a:pPr marL="0" indent="0" algn="ctr">
              <a:buNone/>
            </a:pPr>
            <a:r>
              <a:rPr lang="en-CA" sz="2000" b="1" dirty="0"/>
              <a:t>Life Lesson</a:t>
            </a:r>
          </a:p>
          <a:p>
            <a:pPr marL="0" indent="0" algn="ctr">
              <a:buNone/>
            </a:pPr>
            <a:r>
              <a:rPr lang="en-CA" sz="1200" dirty="0"/>
              <a:t>by Don Raye</a:t>
            </a:r>
          </a:p>
          <a:p>
            <a:pPr algn="ctr"/>
            <a:endParaRPr lang="en-CA" dirty="0"/>
          </a:p>
          <a:p>
            <a:pPr algn="ctr"/>
            <a:endParaRPr lang="en-CA" dirty="0"/>
          </a:p>
          <a:p>
            <a:pPr marL="0" indent="0" algn="ctr">
              <a:buNone/>
            </a:pPr>
            <a:r>
              <a:rPr lang="en-CA" dirty="0"/>
              <a:t>The </a:t>
            </a:r>
            <a:r>
              <a:rPr lang="en-CA" dirty="0" err="1"/>
              <a:t>firce</a:t>
            </a:r>
            <a:r>
              <a:rPr lang="en-CA" dirty="0"/>
              <a:t> wind rages</a:t>
            </a:r>
          </a:p>
          <a:p>
            <a:pPr marL="0" indent="0" algn="ctr">
              <a:buNone/>
            </a:pPr>
            <a:r>
              <a:rPr lang="en-CA" dirty="0"/>
              <a:t>And I see how trees survive –</a:t>
            </a:r>
          </a:p>
          <a:p>
            <a:pPr marL="0" indent="0" algn="ctr">
              <a:buNone/>
            </a:pPr>
            <a:r>
              <a:rPr lang="en-CA" dirty="0"/>
              <a:t>They have learned to bend</a:t>
            </a:r>
          </a:p>
        </p:txBody>
      </p:sp>
    </p:spTree>
    <p:extLst>
      <p:ext uri="{BB962C8B-B14F-4D97-AF65-F5344CB8AC3E}">
        <p14:creationId xmlns:p14="http://schemas.microsoft.com/office/powerpoint/2010/main" val="69106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Cinquain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The Cinquain is a short, usually unrhymed poem consisting of twenty-two syllables. The first line has two syllables, the second line has four syllables, the third line has six syllables, the fourth line has eight syllables, and the fifth line ends the poem with two syllables. </a:t>
            </a:r>
          </a:p>
          <a:p>
            <a:pPr marL="0" indent="0">
              <a:buNone/>
            </a:pPr>
            <a:r>
              <a:rPr lang="en-US" sz="2000" dirty="0"/>
              <a:t>This form offers more than a simple syllabic arrangement, there is an elastic effect to it. This startling factor throws the poem into harsh relief –the short last line with only two syllables makes a noticeable impact.</a:t>
            </a:r>
          </a:p>
        </p:txBody>
      </p:sp>
    </p:spTree>
    <p:extLst>
      <p:ext uri="{BB962C8B-B14F-4D97-AF65-F5344CB8AC3E}">
        <p14:creationId xmlns:p14="http://schemas.microsoft.com/office/powerpoint/2010/main" val="32825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a Cinquain</a:t>
            </a:r>
          </a:p>
        </p:txBody>
      </p:sp>
      <p:sp>
        <p:nvSpPr>
          <p:cNvPr id="3" name="Content Placeholder 2"/>
          <p:cNvSpPr>
            <a:spLocks noGrp="1"/>
          </p:cNvSpPr>
          <p:nvPr>
            <p:ph idx="1"/>
          </p:nvPr>
        </p:nvSpPr>
        <p:spPr/>
        <p:txBody>
          <a:bodyPr/>
          <a:lstStyle/>
          <a:p>
            <a:pPr marL="0" indent="0" algn="ctr">
              <a:buNone/>
            </a:pPr>
            <a:r>
              <a:rPr lang="en-CA" sz="2000" b="1" dirty="0"/>
              <a:t>Similarities</a:t>
            </a:r>
          </a:p>
          <a:p>
            <a:pPr marL="0" indent="0" algn="ctr">
              <a:buNone/>
            </a:pPr>
            <a:r>
              <a:rPr lang="en-CA" sz="1200" dirty="0"/>
              <a:t>by Anonymous</a:t>
            </a:r>
          </a:p>
          <a:p>
            <a:pPr algn="ctr"/>
            <a:endParaRPr lang="en-CA" dirty="0"/>
          </a:p>
          <a:p>
            <a:pPr marL="0" indent="0" algn="ctr">
              <a:buNone/>
            </a:pPr>
            <a:r>
              <a:rPr lang="en-CA" dirty="0"/>
              <a:t>I touch</a:t>
            </a:r>
          </a:p>
          <a:p>
            <a:pPr marL="0" indent="0" algn="ctr">
              <a:buNone/>
            </a:pPr>
            <a:r>
              <a:rPr lang="en-CA" dirty="0"/>
              <a:t>Two curving things:</a:t>
            </a:r>
          </a:p>
          <a:p>
            <a:pPr marL="0" indent="0" algn="ctr">
              <a:buNone/>
            </a:pPr>
            <a:r>
              <a:rPr lang="en-CA" dirty="0"/>
              <a:t>The barrel of this pen,</a:t>
            </a:r>
          </a:p>
          <a:p>
            <a:pPr marL="0" indent="0" algn="ctr">
              <a:buNone/>
            </a:pPr>
            <a:r>
              <a:rPr lang="en-CA" dirty="0"/>
              <a:t>The </a:t>
            </a:r>
            <a:r>
              <a:rPr lang="en-CA"/>
              <a:t>tragic, slow </a:t>
            </a:r>
            <a:r>
              <a:rPr lang="en-CA" dirty="0" err="1"/>
              <a:t>unwindings</a:t>
            </a:r>
            <a:r>
              <a:rPr lang="en-CA" dirty="0"/>
              <a:t> of</a:t>
            </a:r>
          </a:p>
          <a:p>
            <a:pPr marL="0" indent="0" algn="ctr">
              <a:buNone/>
            </a:pPr>
            <a:r>
              <a:rPr lang="en-CA" dirty="0"/>
              <a:t>This verse.</a:t>
            </a:r>
          </a:p>
        </p:txBody>
      </p:sp>
    </p:spTree>
    <p:extLst>
      <p:ext uri="{BB962C8B-B14F-4D97-AF65-F5344CB8AC3E}">
        <p14:creationId xmlns:p14="http://schemas.microsoft.com/office/powerpoint/2010/main" val="98517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Tanka</a:t>
            </a:r>
          </a:p>
        </p:txBody>
      </p:sp>
      <p:sp>
        <p:nvSpPr>
          <p:cNvPr id="3" name="Content Placeholder 2"/>
          <p:cNvSpPr>
            <a:spLocks noGrp="1"/>
          </p:cNvSpPr>
          <p:nvPr>
            <p:ph idx="1"/>
          </p:nvPr>
        </p:nvSpPr>
        <p:spPr/>
        <p:txBody>
          <a:bodyPr>
            <a:normAutofit fontScale="85000" lnSpcReduction="20000"/>
          </a:bodyPr>
          <a:lstStyle/>
          <a:p>
            <a:pPr marL="0" indent="0">
              <a:buNone/>
            </a:pPr>
            <a:endParaRPr lang="en-US" sz="2000" dirty="0"/>
          </a:p>
          <a:p>
            <a:pPr marL="0" indent="0">
              <a:buNone/>
            </a:pPr>
            <a:r>
              <a:rPr lang="en-US" sz="2000" dirty="0"/>
              <a:t>The Tanka is another Japanese form of poem –almost like an extension of the haiku. The </a:t>
            </a:r>
            <a:r>
              <a:rPr lang="en-US" sz="2000" dirty="0" err="1"/>
              <a:t>tanka</a:t>
            </a:r>
            <a:r>
              <a:rPr lang="en-US" sz="2000" dirty="0"/>
              <a:t> adds two lines to the haiku, each of seven syllables. Thus it has five lines of thirty-one syllables used in the following way:</a:t>
            </a:r>
          </a:p>
          <a:p>
            <a:pPr>
              <a:buFont typeface="Wingdings" pitchFamily="2" charset="2"/>
              <a:buChar char="Ø"/>
            </a:pPr>
            <a:r>
              <a:rPr lang="en-US" sz="2000" dirty="0"/>
              <a:t>Line 1:  five syllables</a:t>
            </a:r>
          </a:p>
          <a:p>
            <a:pPr>
              <a:buFont typeface="Wingdings" pitchFamily="2" charset="2"/>
              <a:buChar char="Ø"/>
            </a:pPr>
            <a:r>
              <a:rPr lang="en-US" sz="2000" dirty="0"/>
              <a:t>Line 2:  seven syllables</a:t>
            </a:r>
          </a:p>
          <a:p>
            <a:pPr>
              <a:buFont typeface="Wingdings" pitchFamily="2" charset="2"/>
              <a:buChar char="Ø"/>
            </a:pPr>
            <a:r>
              <a:rPr lang="en-US" sz="2000" dirty="0"/>
              <a:t>Line 3:  five syllables</a:t>
            </a:r>
          </a:p>
          <a:p>
            <a:pPr>
              <a:buFont typeface="Wingdings" pitchFamily="2" charset="2"/>
              <a:buChar char="Ø"/>
            </a:pPr>
            <a:r>
              <a:rPr lang="en-US" sz="2000" dirty="0"/>
              <a:t>Line 4:  seven syllables</a:t>
            </a:r>
          </a:p>
          <a:p>
            <a:pPr>
              <a:buFont typeface="Wingdings" pitchFamily="2" charset="2"/>
              <a:buChar char="Ø"/>
            </a:pPr>
            <a:r>
              <a:rPr lang="en-US" sz="2000" dirty="0"/>
              <a:t>Line 5:  seven syllables</a:t>
            </a:r>
          </a:p>
          <a:p>
            <a:endParaRPr lang="en-US" sz="2000" dirty="0"/>
          </a:p>
          <a:p>
            <a:pPr marL="0" indent="0">
              <a:buNone/>
            </a:pPr>
            <a:r>
              <a:rPr lang="en-US" sz="2000" dirty="0"/>
              <a:t>Like the haiku, the Tanka typically deals with a season of the year. Depth of meaning and striking imagery are of great importance in the Tanka.</a:t>
            </a:r>
          </a:p>
        </p:txBody>
      </p:sp>
    </p:spTree>
    <p:extLst>
      <p:ext uri="{BB962C8B-B14F-4D97-AF65-F5344CB8AC3E}">
        <p14:creationId xmlns:p14="http://schemas.microsoft.com/office/powerpoint/2010/main" val="293887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a Tanka</a:t>
            </a:r>
          </a:p>
        </p:txBody>
      </p:sp>
      <p:sp>
        <p:nvSpPr>
          <p:cNvPr id="3" name="Content Placeholder 2"/>
          <p:cNvSpPr>
            <a:spLocks noGrp="1"/>
          </p:cNvSpPr>
          <p:nvPr>
            <p:ph idx="1"/>
          </p:nvPr>
        </p:nvSpPr>
        <p:spPr/>
        <p:txBody>
          <a:bodyPr>
            <a:normAutofit/>
          </a:bodyPr>
          <a:lstStyle/>
          <a:p>
            <a:pPr marL="0" indent="0" algn="ctr">
              <a:buNone/>
            </a:pPr>
            <a:r>
              <a:rPr lang="en-CA" sz="2000" b="1" dirty="0"/>
              <a:t>Adversity</a:t>
            </a:r>
          </a:p>
          <a:p>
            <a:pPr marL="0" indent="0" algn="ctr">
              <a:buNone/>
            </a:pPr>
            <a:r>
              <a:rPr lang="en-CA" sz="1200" dirty="0"/>
              <a:t>by Don Raye</a:t>
            </a:r>
          </a:p>
          <a:p>
            <a:pPr algn="ctr"/>
            <a:endParaRPr lang="en-CA" dirty="0"/>
          </a:p>
          <a:p>
            <a:pPr algn="ctr"/>
            <a:endParaRPr lang="en-CA" dirty="0"/>
          </a:p>
          <a:p>
            <a:pPr marL="0" indent="0" algn="ctr">
              <a:buNone/>
            </a:pPr>
            <a:r>
              <a:rPr lang="en-CA" dirty="0"/>
              <a:t>Debris in the wind</a:t>
            </a:r>
          </a:p>
          <a:p>
            <a:pPr marL="0" indent="0" algn="ctr">
              <a:buNone/>
            </a:pPr>
            <a:r>
              <a:rPr lang="en-CA" dirty="0"/>
              <a:t>Indiscriminately blinds</a:t>
            </a:r>
          </a:p>
          <a:p>
            <a:pPr marL="0" indent="0" algn="ctr">
              <a:buNone/>
            </a:pPr>
            <a:r>
              <a:rPr lang="en-CA" dirty="0"/>
              <a:t>Eyes searching a path</a:t>
            </a:r>
          </a:p>
          <a:p>
            <a:pPr marL="0" indent="0" algn="ctr">
              <a:buNone/>
            </a:pPr>
            <a:r>
              <a:rPr lang="en-CA" dirty="0"/>
              <a:t>To turn one’s back to the wind</a:t>
            </a:r>
          </a:p>
          <a:p>
            <a:pPr marL="0" indent="0" algn="ctr">
              <a:buNone/>
            </a:pPr>
            <a:r>
              <a:rPr lang="en-CA" dirty="0"/>
              <a:t>Reveals but where one has been</a:t>
            </a:r>
          </a:p>
        </p:txBody>
      </p:sp>
    </p:spTree>
    <p:extLst>
      <p:ext uri="{BB962C8B-B14F-4D97-AF65-F5344CB8AC3E}">
        <p14:creationId xmlns:p14="http://schemas.microsoft.com/office/powerpoint/2010/main" val="343387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Diamante</a:t>
            </a:r>
          </a:p>
        </p:txBody>
      </p:sp>
      <p:sp>
        <p:nvSpPr>
          <p:cNvPr id="3" name="Content Placeholder 2"/>
          <p:cNvSpPr>
            <a:spLocks noGrp="1"/>
          </p:cNvSpPr>
          <p:nvPr>
            <p:ph idx="1"/>
          </p:nvPr>
        </p:nvSpPr>
        <p:spPr>
          <a:xfrm>
            <a:off x="818712" y="2222287"/>
            <a:ext cx="10554574" cy="4268665"/>
          </a:xfrm>
        </p:spPr>
        <p:txBody>
          <a:bodyPr>
            <a:normAutofit fontScale="85000" lnSpcReduction="10000"/>
          </a:bodyPr>
          <a:lstStyle/>
          <a:p>
            <a:pPr marL="0" indent="0">
              <a:buNone/>
            </a:pPr>
            <a:endParaRPr lang="en-US" dirty="0"/>
          </a:p>
          <a:p>
            <a:pPr marL="0" indent="0">
              <a:buNone/>
            </a:pPr>
            <a:r>
              <a:rPr lang="en-US" dirty="0"/>
              <a:t>A Diamante is a simple diamond-shaped poem expressing contrast. It may have any number of lines. The first line contains one word, the second line two, the third line three and so on until the middle line which introduces an idea opposite to the idea developed in the lines up to that point. Each line following the middle line decreases by one word until the last line which consists of the direct opposite of the opening word.</a:t>
            </a:r>
          </a:p>
          <a:p>
            <a:pPr marL="0" indent="0">
              <a:buNone/>
            </a:pPr>
            <a:r>
              <a:rPr lang="en-US" dirty="0"/>
              <a:t>In a seven-line Diamante, each of the following steps represents one line f the poem:</a:t>
            </a:r>
          </a:p>
          <a:p>
            <a:pPr>
              <a:buFont typeface="Wingdings" pitchFamily="2" charset="2"/>
              <a:buChar char="Ø"/>
            </a:pPr>
            <a:r>
              <a:rPr lang="en-US" dirty="0"/>
              <a:t>one noun</a:t>
            </a:r>
          </a:p>
          <a:p>
            <a:pPr>
              <a:buFont typeface="Wingdings" pitchFamily="2" charset="2"/>
              <a:buChar char="Ø"/>
            </a:pPr>
            <a:r>
              <a:rPr lang="en-US" dirty="0"/>
              <a:t>two adjectives describing the noun</a:t>
            </a:r>
          </a:p>
          <a:p>
            <a:pPr>
              <a:buFont typeface="Wingdings" pitchFamily="2" charset="2"/>
              <a:buChar char="Ø"/>
            </a:pPr>
            <a:r>
              <a:rPr lang="en-US" dirty="0"/>
              <a:t>three participles (words that end in –</a:t>
            </a:r>
            <a:r>
              <a:rPr lang="en-US" dirty="0" err="1"/>
              <a:t>ing</a:t>
            </a:r>
            <a:r>
              <a:rPr lang="en-US" dirty="0"/>
              <a:t> or –ed) pertaining to the noun</a:t>
            </a:r>
          </a:p>
          <a:p>
            <a:pPr>
              <a:buFont typeface="Wingdings" pitchFamily="2" charset="2"/>
              <a:buChar char="Ø"/>
            </a:pPr>
            <a:r>
              <a:rPr lang="en-US" dirty="0"/>
              <a:t>four nouns related to the subject (*the second two nouns have meanings opposite to the first two)</a:t>
            </a:r>
          </a:p>
          <a:p>
            <a:pPr>
              <a:buFont typeface="Wingdings" pitchFamily="2" charset="2"/>
              <a:buChar char="Ø"/>
            </a:pPr>
            <a:r>
              <a:rPr lang="en-US" dirty="0"/>
              <a:t>three participles indicating change or development of the subject noun</a:t>
            </a:r>
          </a:p>
          <a:p>
            <a:pPr>
              <a:buFont typeface="Wingdings" pitchFamily="2" charset="2"/>
              <a:buChar char="Ø"/>
            </a:pPr>
            <a:r>
              <a:rPr lang="en-US" dirty="0"/>
              <a:t>two adjectives carrying on the idea of change or development</a:t>
            </a:r>
          </a:p>
          <a:p>
            <a:pPr>
              <a:buFont typeface="Wingdings" pitchFamily="2" charset="2"/>
              <a:buChar char="Ø"/>
            </a:pPr>
            <a:r>
              <a:rPr lang="en-US" dirty="0"/>
              <a:t>A noun that is opposite to the original noun</a:t>
            </a:r>
          </a:p>
          <a:p>
            <a:pPr>
              <a:buFont typeface="Wingdings" pitchFamily="2" charset="2"/>
              <a:buChar char="Ø"/>
            </a:pP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137262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a Diamante</a:t>
            </a:r>
          </a:p>
        </p:txBody>
      </p:sp>
      <p:sp>
        <p:nvSpPr>
          <p:cNvPr id="3" name="Content Placeholder 2"/>
          <p:cNvSpPr>
            <a:spLocks noGrp="1"/>
          </p:cNvSpPr>
          <p:nvPr>
            <p:ph idx="1"/>
          </p:nvPr>
        </p:nvSpPr>
        <p:spPr/>
        <p:txBody>
          <a:bodyPr>
            <a:normAutofit fontScale="77500" lnSpcReduction="20000"/>
          </a:bodyPr>
          <a:lstStyle/>
          <a:p>
            <a:pPr marL="0" indent="0" algn="ctr">
              <a:buNone/>
            </a:pPr>
            <a:r>
              <a:rPr lang="en-CA" sz="2400" b="1" dirty="0"/>
              <a:t>From Grief Comes Joy</a:t>
            </a:r>
          </a:p>
          <a:p>
            <a:pPr marL="0" indent="0" algn="ctr">
              <a:buNone/>
            </a:pPr>
            <a:r>
              <a:rPr lang="en-CA" sz="1400" dirty="0"/>
              <a:t>by Unknown</a:t>
            </a:r>
          </a:p>
          <a:p>
            <a:pPr algn="ctr"/>
            <a:endParaRPr lang="en-CA" dirty="0"/>
          </a:p>
          <a:p>
            <a:pPr algn="ctr"/>
            <a:endParaRPr lang="en-CA" dirty="0"/>
          </a:p>
          <a:p>
            <a:pPr marL="0" indent="0" algn="ctr">
              <a:buNone/>
            </a:pPr>
            <a:r>
              <a:rPr lang="en-CA" sz="2300" dirty="0"/>
              <a:t>Joy</a:t>
            </a:r>
          </a:p>
          <a:p>
            <a:pPr marL="0" indent="0" algn="ctr">
              <a:buNone/>
            </a:pPr>
            <a:r>
              <a:rPr lang="en-CA" sz="2300" dirty="0"/>
              <a:t>Frisky, buoyant</a:t>
            </a:r>
          </a:p>
          <a:p>
            <a:pPr marL="0" indent="0" algn="ctr">
              <a:buNone/>
            </a:pPr>
            <a:r>
              <a:rPr lang="en-CA" sz="2300" dirty="0"/>
              <a:t>Warming, sparkling, reveling</a:t>
            </a:r>
          </a:p>
          <a:p>
            <a:pPr marL="0" indent="0" algn="ctr">
              <a:buNone/>
            </a:pPr>
            <a:r>
              <a:rPr lang="en-CA" sz="2300" dirty="0"/>
              <a:t>Nonsense, comedy – witchery, absurdity</a:t>
            </a:r>
          </a:p>
          <a:p>
            <a:pPr marL="0" indent="0" algn="ctr">
              <a:buNone/>
            </a:pPr>
            <a:r>
              <a:rPr lang="en-CA" sz="2300" dirty="0"/>
              <a:t>Haunting, piercing, confusing</a:t>
            </a:r>
          </a:p>
          <a:p>
            <a:pPr marL="0" indent="0" algn="ctr">
              <a:buNone/>
            </a:pPr>
            <a:r>
              <a:rPr lang="en-CA" sz="2300" dirty="0"/>
              <a:t>Doubtful, lonely</a:t>
            </a:r>
          </a:p>
          <a:p>
            <a:pPr marL="0" indent="0" algn="ctr">
              <a:buNone/>
            </a:pPr>
            <a:r>
              <a:rPr lang="en-CA" sz="2300" dirty="0"/>
              <a:t>Grief</a:t>
            </a:r>
          </a:p>
        </p:txBody>
      </p:sp>
    </p:spTree>
    <p:extLst>
      <p:ext uri="{BB962C8B-B14F-4D97-AF65-F5344CB8AC3E}">
        <p14:creationId xmlns:p14="http://schemas.microsoft.com/office/powerpoint/2010/main" val="4265372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TC103457503[[fn=Quotable]]</Template>
  <TotalTime>247</TotalTime>
  <Words>712</Words>
  <Application>Microsoft Macintosh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Wingdings</vt:lpstr>
      <vt:lpstr>Wingdings 2</vt:lpstr>
      <vt:lpstr>Quotable</vt:lpstr>
      <vt:lpstr>Types of Poems</vt:lpstr>
      <vt:lpstr>Haiku</vt:lpstr>
      <vt:lpstr>Example of a Haiku</vt:lpstr>
      <vt:lpstr>Cinquain</vt:lpstr>
      <vt:lpstr>Example of a Cinquain</vt:lpstr>
      <vt:lpstr>Tanka</vt:lpstr>
      <vt:lpstr>Example of a Tanka</vt:lpstr>
      <vt:lpstr>Diamante</vt:lpstr>
      <vt:lpstr>Example of a Diamante</vt:lpstr>
      <vt:lpstr>Free Verse</vt:lpstr>
      <vt:lpstr>Example of Free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Poems</dc:title>
  <dc:creator>Karen Thompson</dc:creator>
  <cp:lastModifiedBy>Carlos Silva</cp:lastModifiedBy>
  <cp:revision>22</cp:revision>
  <cp:lastPrinted>2014-04-02T14:17:57Z</cp:lastPrinted>
  <dcterms:created xsi:type="dcterms:W3CDTF">2014-03-27T02:07:02Z</dcterms:created>
  <dcterms:modified xsi:type="dcterms:W3CDTF">2020-05-20T07:02:24Z</dcterms:modified>
</cp:coreProperties>
</file>