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32"/>
  </p:notesMasterIdLst>
  <p:sldIdLst>
    <p:sldId id="256" r:id="rId2"/>
    <p:sldId id="257" r:id="rId3"/>
    <p:sldId id="324" r:id="rId4"/>
    <p:sldId id="291" r:id="rId5"/>
    <p:sldId id="331" r:id="rId6"/>
    <p:sldId id="293" r:id="rId7"/>
    <p:sldId id="332" r:id="rId8"/>
    <p:sldId id="298" r:id="rId9"/>
    <p:sldId id="333" r:id="rId10"/>
    <p:sldId id="300" r:id="rId11"/>
    <p:sldId id="334" r:id="rId12"/>
    <p:sldId id="303" r:id="rId13"/>
    <p:sldId id="335" r:id="rId14"/>
    <p:sldId id="304" r:id="rId15"/>
    <p:sldId id="336" r:id="rId16"/>
    <p:sldId id="306" r:id="rId17"/>
    <p:sldId id="337" r:id="rId18"/>
    <p:sldId id="310" r:id="rId19"/>
    <p:sldId id="339" r:id="rId20"/>
    <p:sldId id="311" r:id="rId21"/>
    <p:sldId id="340" r:id="rId22"/>
    <p:sldId id="313" r:id="rId23"/>
    <p:sldId id="341" r:id="rId24"/>
    <p:sldId id="317" r:id="rId25"/>
    <p:sldId id="343" r:id="rId26"/>
    <p:sldId id="318" r:id="rId27"/>
    <p:sldId id="321" r:id="rId28"/>
    <p:sldId id="344" r:id="rId29"/>
    <p:sldId id="322" r:id="rId30"/>
    <p:sldId id="34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92032-7CA2-4EDD-9282-E18E40F577ED}" v="19" dt="2020-04-03T21:11:48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6"/>
  </p:normalViewPr>
  <p:slideViewPr>
    <p:cSldViewPr>
      <p:cViewPr varScale="1">
        <p:scale>
          <a:sx n="109" d="100"/>
          <a:sy n="109" d="100"/>
        </p:scale>
        <p:origin x="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8C227B-0776-4038-B503-EBFFF146B2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31E15-C4ED-4F25-9966-BA4F275528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B32675E-B046-4152-8573-53DDB2B8B257}" type="datetimeFigureOut">
              <a:rPr lang="en-US"/>
              <a:pPr>
                <a:defRPr/>
              </a:pPr>
              <a:t>5/17/20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0E5A1B-3265-4566-A315-A2B29F7DD3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806A6E-7803-4E2A-8EDF-F8346DAE6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613A3-A19F-407F-97DE-4E9E57BDCC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93A18-137F-4475-9E26-3180518ED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8AC4D15-33E6-4091-96B4-7783D0191C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64EF2D71-B6DA-4E4D-9AB7-2FE1129457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E5D808C7-646C-4479-BED1-DE05ED325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54E4A4C8-ACCC-4508-B8B4-81EDBBE399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F79137-F189-4053-92EE-2DB9F82C422D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28442831-210F-415F-955D-1A372106C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9C3B2615-32C7-4B2A-8114-E14BFC2C94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F40477DA-85FE-4BEB-97F3-750C7A31A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8388B3-F03D-45B6-B27C-BA02A3085FCE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C9A83-C962-4612-A5C2-F536E18849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1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34F8-B08A-4609-A6B4-542DEEBD2A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10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34F8-B08A-4609-A6B4-542DEEBD2A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022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34F8-B08A-4609-A6B4-542DEEBD2A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39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34F8-B08A-4609-A6B4-542DEEBD2A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8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34F8-B08A-4609-A6B4-542DEEBD2A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25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34F8-B08A-4609-A6B4-542DEEBD2A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5C77-4BF3-4151-8738-8539412384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3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D449A-5E41-4226-9D52-EB78919AAD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15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E076-E0B2-4505-AC80-886F5BA26D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737D-38DB-42AF-B1ED-305158F756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A10-7284-4BC2-94CE-BFFA32F809B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0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E34F8-B08A-4609-A6B4-542DEEBD2A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55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F9C-29D1-437A-BD3C-2A9E63EC9B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99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4D4B-4AF5-4EDD-B90E-8E6D8AAFE3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0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C0EE-AFE1-4E3C-9775-D50F4F163E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0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A742D307-010D-418E-B07D-57C6853D95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45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80E34F8-B08A-4609-A6B4-542DEEBD2AD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 descr="MCj01041800000[1]">
            <a:extLst>
              <a:ext uri="{FF2B5EF4-FFF2-40B4-BE49-F238E27FC236}">
                <a16:creationId xmlns:a16="http://schemas.microsoft.com/office/drawing/2014/main" id="{A3C8F0A6-137B-304D-8568-F1D90A8105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7875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994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5123">
            <a:extLst>
              <a:ext uri="{FF2B5EF4-FFF2-40B4-BE49-F238E27FC236}">
                <a16:creationId xmlns:a16="http://schemas.microsoft.com/office/drawing/2014/main" id="{7B326A51-0C38-4042-B97D-1BDFFFD70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76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7666" y="1846512"/>
            <a:ext cx="6748668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C13CBD8-6930-4C10-BD94-9A75A41836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13259" y="2007703"/>
            <a:ext cx="6507166" cy="180229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8</a:t>
            </a:r>
            <a:r>
              <a:rPr lang="en-US" altLang="en-US" baseline="30000"/>
              <a:t>th</a:t>
            </a:r>
            <a:r>
              <a:rPr lang="en-US" altLang="en-US"/>
              <a:t> Grade Literary Devices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57C5C25-2E6E-4740-A3D3-9F105E6C83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3259" y="3886200"/>
            <a:ext cx="6507166" cy="7955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DE88867-8FD4-4BB9-966D-0EA92A65B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/>
              <a:t>Mood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25497FE-EDF0-47E4-9226-87B4C44E12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feeling created in the reader by a literary work or passage.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7329A56-C842-4A01-9848-E65C90CC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 of Mood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BA2FE5A-5427-478D-AC3A-4F206BD33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Charles Dickens creates a calm and peaceful mood in his novel “Pickwick Papers”:</a:t>
            </a:r>
          </a:p>
          <a:p>
            <a:pPr lvl="1"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“The river, reflecting the clear blue of the sky, glistened and sparkled as it flowed noiselessly on.”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Robert Frost in his poem “The Roads Not Taken” creates a gloomy feeling through his tone:</a:t>
            </a:r>
          </a:p>
          <a:p>
            <a:pPr lvl="1"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“I shall be telling this with a sigh</a:t>
            </a:r>
          </a:p>
          <a:p>
            <a:pPr lvl="1"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Somewhere ages and ages hence:</a:t>
            </a:r>
          </a:p>
          <a:p>
            <a:pPr lvl="1"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Two roads diverged in a wood, and I,</a:t>
            </a:r>
          </a:p>
          <a:p>
            <a:pPr lvl="1"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I took the one less traveled by,</a:t>
            </a:r>
          </a:p>
          <a:p>
            <a:pPr lvl="1"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And that has made all the difference.”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Frost informs us about his past with a “sigh” that gives the above lines an unhappy tone and thus evokes an unhappy mood. An unhappy mood is created because the poet convinces us into thinking that he regrets a choice he made in the past.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3E7BAA5-6901-468D-ADAB-6039B2544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/>
              <a:t>Onomatopoeia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046939C-CA8E-47BA-85BF-A52AE255AB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word that imitates the sound it represents.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AACAC9F-A37C-4344-89F7-AFB7908F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1900"/>
              <a:t>Example of Onomatopoeia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5FE05C-634C-4C56-BD5A-A9F2C5B2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An onomatopoeia poem by Lee Emmett of Australia also illustrates many examples of onomatopoeia related to water: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water plops into pond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splish-splash downhill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warbling magpies in tree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trilling, melodic thrill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whoosh, passing breeze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flags flutter and flap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frog croaks, bird whistles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babbling bubbles from tap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9CA2DEE-1D98-487F-B515-E72D75A35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700"/>
              <a:t>Oxymoron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A3231DE-56D6-4299-B987-629EC7C498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form of paradox that combines a pair of opposite terms into a single unusual expression.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CA7153D-2A9D-441B-AD65-7B75B9F6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2700"/>
              <a:t>Example of Oxymoron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34DBCEA2-9094-4E5A-96FD-D5B8DBDAA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Open secret</a:t>
            </a:r>
          </a:p>
          <a:p>
            <a:r>
              <a:rPr lang="en-US" altLang="en-US">
                <a:solidFill>
                  <a:schemeClr val="tx1"/>
                </a:solidFill>
              </a:rPr>
              <a:t>Tragic comedy</a:t>
            </a:r>
          </a:p>
          <a:p>
            <a:r>
              <a:rPr lang="en-US" altLang="en-US">
                <a:solidFill>
                  <a:schemeClr val="tx1"/>
                </a:solidFill>
              </a:rPr>
              <a:t>Seriously funny</a:t>
            </a:r>
          </a:p>
          <a:p>
            <a:r>
              <a:rPr lang="en-US" altLang="en-US">
                <a:solidFill>
                  <a:schemeClr val="tx1"/>
                </a:solidFill>
              </a:rPr>
              <a:t>Awfully pretty</a:t>
            </a:r>
          </a:p>
          <a:p>
            <a:r>
              <a:rPr lang="en-US" altLang="en-US">
                <a:solidFill>
                  <a:schemeClr val="tx1"/>
                </a:solidFill>
              </a:rPr>
              <a:t>Foolish wisdom</a:t>
            </a:r>
          </a:p>
          <a:p>
            <a:r>
              <a:rPr lang="en-US" altLang="en-US">
                <a:solidFill>
                  <a:schemeClr val="tx1"/>
                </a:solidFill>
              </a:rPr>
              <a:t>Original copies</a:t>
            </a:r>
          </a:p>
          <a:p>
            <a:r>
              <a:rPr lang="en-US" altLang="en-US">
                <a:solidFill>
                  <a:schemeClr val="tx1"/>
                </a:solidFill>
              </a:rPr>
              <a:t>Liquid gas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183A217-DC5C-48DD-9C6F-A6EDB050B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900"/>
              <a:t>Personification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D46C45B-D883-4608-8C19-5FB734BFC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Writing that gives nonhuman subjects human characteristics.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506FBD0-2F36-4947-AD4A-F650631D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1900"/>
              <a:t>Examples of Personification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656C2168-94B4-4047-94A7-C5CE9320C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The stars danced playfully in the moonlit sky.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The run down house appeared depressed.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The first rays of morning tiptoed through the meadow.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She did not realize that opportunity was knocking at her door.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He did not realize that his last chance was walking out the door.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The bees played hide and seek with the flowers as they buzzed from one to another.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The wind howled its mighty objection.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The snow swaddled the earth like a mother would her infant child.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The river swallowed the earth as the water continued to rise higher and higher.</a:t>
            </a:r>
          </a:p>
          <a:p>
            <a:pPr>
              <a:lnSpc>
                <a:spcPct val="90000"/>
              </a:lnSpc>
            </a:pPr>
            <a:r>
              <a:rPr lang="en-US" altLang="en-US" sz="1500">
                <a:solidFill>
                  <a:schemeClr val="tx1"/>
                </a:solidFill>
              </a:rPr>
              <a:t>Time flew and before we knew it, it was time for me to go home.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2DB6D80-A15D-4A59-8D45-6B6524608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/>
              <a:t>Refrain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B3FAA35-006F-49CE-A2B4-6A2648F1F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stanza or line that is repeated within a poem.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5381E5D-D928-4206-99F3-1D9ACEB0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 of refrain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1F4794E-E2AD-4DBD-841D-32AECA08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Like a paragraph or stanza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A41C651-ADA2-433C-B326-0FD59124A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27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Alliteration</a:t>
            </a:r>
          </a:p>
        </p:txBody>
      </p:sp>
      <p:sp>
        <p:nvSpPr>
          <p:cNvPr id="6154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5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47" name="Rectangle 3">
            <a:extLst>
              <a:ext uri="{FF2B5EF4-FFF2-40B4-BE49-F238E27FC236}">
                <a16:creationId xmlns:a16="http://schemas.microsoft.com/office/drawing/2014/main" id="{0A673DED-1D9A-4946-A0A9-97F07D0FFC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SzPct val="100000"/>
              <a:buNone/>
            </a:pPr>
            <a:r>
              <a:rPr lang="en-US" altLang="en-US">
                <a:solidFill>
                  <a:schemeClr val="tx1"/>
                </a:solidFill>
              </a:rPr>
              <a:t>The repetition of initial consonant sounds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5B8140C-E6BA-4016-9E9C-64DFE5954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/>
              <a:t>Repetition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AAAF9F3-3B0E-4292-8285-5624E5E65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device in which words, sounds, and or ideas are used more than once to enhance rhythm and to create emphasis.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CCCD511-6860-4270-9AA8-9B5F6EB01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 of repetition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46C786CB-E86B-4E8B-97EC-53C86F01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 looked upon the rotting sea,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And drew my eyes away;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I looked upon the rotting deck,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And there the dead men lay.</a:t>
            </a:r>
          </a:p>
          <a:p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 horse is a horse, of course, of course,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And no one can talk to a horse of course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That is, of course, unless the horse is the famous Mister Ed.”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BF8F246-58C6-4FCD-9F14-6E1E1B5E5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/>
              <a:t>Rhyme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8BC1A3F-5FDA-4ADE-A412-C41D915AF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pattern of words that contain similar sounds.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424B6A7-C397-47D7-AB32-0FBF3B42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 of Rhyme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A2AC72F-5769-4875-BF20-19585ED2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It started all so sweetly, Mary and the mouse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It took a while to realize she had company in the house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And Tess, she didn't worry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She didn't even care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When Mickey shared her dinner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She never turned a hair</a:t>
            </a:r>
            <a:br>
              <a:rPr lang="en-US" altLang="en-US">
                <a:solidFill>
                  <a:schemeClr val="tx1"/>
                </a:solidFill>
              </a:rPr>
            </a:b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But then he got quite cheeky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And some would say too brave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The noise that mouse was making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Was like a rodent rave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He left no signs of presence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Not even one small crap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But Mary knew the time was nigh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  <a:t>She'd have to get a trap</a:t>
            </a:r>
            <a:b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</a:br>
            <a:br>
              <a:rPr lang="en-US" altLang="en-US">
                <a:solidFill>
                  <a:schemeClr val="tx1"/>
                </a:solidFill>
                <a:latin typeface="Helvetica" panose="020B0604020202020204" pitchFamily="34" charset="0"/>
              </a:rPr>
            </a:b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001002C-BA98-4C35-8291-43194171F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 dirty="0"/>
              <a:t>Simile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B404C2E-B67E-47AD-A5C2-3447095DCF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 comparison of two different things or ideas through the use of the words LIKE or AS OR THAN.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B9B994C-9821-4599-8C29-C9B583AC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 of Simile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3309128F-B631-49EC-8DC5-0A93BA6FF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“Your feet smell so bad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Just like limburger cheese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That I’m holding my nose tight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Between my two knees.”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Your teeth are like stars;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They come out at night.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They come back at dawn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n-US">
                <a:solidFill>
                  <a:schemeClr val="tx1"/>
                </a:solidFill>
              </a:rPr>
              <a:t>When they’re ready to bite.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2A362EE-8B6E-452B-9CE8-28337FEC2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/>
              <a:t>Stanza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1A31D34-6C5C-4866-8235-E6C4E8FAC0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paragraph in a poem.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5622AA4-2916-4F44-9181-6AEC0F8D9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/>
              <a:t>Symbol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83D39D2-0712-4A08-8F26-C86E03C19B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use of any object, person, place, or action that both has a meaning in itself and that stands for something larger than itself, such as a quality, attitude, belief, or value.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DC523150-0553-433E-9CBE-4657ACBC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 of symbol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DCB5-F0BE-4AE3-AD46-86835B6FB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Verdana" panose="020B0604030504040204" pitchFamily="34" charset="0"/>
              </a:rPr>
              <a:t>the river as a symbol of time and the journey as a symbol of life </a:t>
            </a:r>
          </a:p>
          <a:p>
            <a:pPr>
              <a:defRPr/>
            </a:pPr>
            <a:r>
              <a:rPr lang="en-US">
                <a:solidFill>
                  <a:schemeClr val="tx1"/>
                </a:solidFill>
                <a:latin typeface="Verdana" panose="020B0604030504040204" pitchFamily="34" charset="0"/>
              </a:rPr>
              <a:t>A symbol of spring: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>
                <a:solidFill>
                  <a:schemeClr val="tx1"/>
                </a:solidFill>
              </a:rPr>
              <a:t>cold February's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>
                <a:solidFill>
                  <a:schemeClr val="tx1"/>
                </a:solidFill>
              </a:rPr>
              <a:t>rain saturates the good earth...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>
                <a:solidFill>
                  <a:schemeClr val="tx1"/>
                </a:solidFill>
              </a:rPr>
              <a:t>star magnolia blooms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en-US">
                <a:solidFill>
                  <a:schemeClr val="tx1"/>
                </a:solidFill>
              </a:rPr>
              <a:t>Colors, flags…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418A9A1-FF62-49B0-965B-03111D2C7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/>
              <a:t>Theme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5567AA2-E139-475A-8F1F-C39B7616A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central message or insight into life revealed through the literary work.  A lesson about life or people.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06ABAF8-A5F0-4E99-AB6D-67BFBB982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B8E3733F-8167-453E-8D7F-F4350F70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079" y="609600"/>
            <a:ext cx="2526850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27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Example of Alliteration</a:t>
            </a:r>
          </a:p>
        </p:txBody>
      </p:sp>
      <p:sp>
        <p:nvSpPr>
          <p:cNvPr id="75" name="Rounded Rectangle 7">
            <a:extLst>
              <a:ext uri="{FF2B5EF4-FFF2-40B4-BE49-F238E27FC236}">
                <a16:creationId xmlns:a16="http://schemas.microsoft.com/office/drawing/2014/main" id="{5F7833E7-6A14-4F78-A2DD-5640A4F6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717" y="620720"/>
            <a:ext cx="5163059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5C20516D-4E35-42C2-BB0E-6A58C5F44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908" y="1554105"/>
            <a:ext cx="4436677" cy="37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A1412329-6E8C-483F-BE98-1CB6E77F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 of theme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D1A5B2C6-2F33-4A8D-B8B7-4B45ED5D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Storm: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ghostly sky hangs over the bay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Purple, ominous and looming black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Seagulls screech their advance warning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Of the foreboding storm approaching.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Through the endless rush of water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Swelling, surging and wildly panoramic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passage of time flows powerlessly.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A rainbow glares from the November sky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At one with winter's warning sounds.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Small fishing boats cradled by the pier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Rock and sway, frail and threatened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darkened ocean has caved in </a:t>
            </a:r>
          </a:p>
          <a:p>
            <a:pPr marL="0" indent="0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1700">
                <a:solidFill>
                  <a:schemeClr val="tx1"/>
                </a:solidFill>
              </a:rPr>
              <a:t>And is now under siege.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BF60EFF-C76B-49B5-A3AD-BAF36ADE6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200"/>
              <a:t>Hyperbole</a:t>
            </a:r>
          </a:p>
        </p:txBody>
      </p:sp>
      <p:sp>
        <p:nvSpPr>
          <p:cNvPr id="21509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10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511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74EDBCD-7133-4CE9-BAAD-75D09A52C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deliberate, extravagant and often outrageous exaggeration; may be used for either serious or comic effect.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ABC6240-645A-4E95-BA67-2B378503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200"/>
              <a:t>Example of Hyperbole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2E204EC-4DD8-41C4-B645-21AE881F3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When my mom sees my report card, she is going to </a:t>
            </a:r>
            <a:r>
              <a:rPr lang="en-US" altLang="en-US" u="sng">
                <a:solidFill>
                  <a:schemeClr val="tx1"/>
                </a:solidFill>
              </a:rPr>
              <a:t>kill </a:t>
            </a:r>
            <a:r>
              <a:rPr lang="en-US" altLang="en-US">
                <a:solidFill>
                  <a:schemeClr val="tx1"/>
                </a:solidFill>
              </a:rPr>
              <a:t>me!</a:t>
            </a:r>
          </a:p>
          <a:p>
            <a:r>
              <a:rPr lang="en-US" altLang="en-US">
                <a:solidFill>
                  <a:schemeClr val="tx1"/>
                </a:solidFill>
              </a:rPr>
              <a:t>I’ve told you a </a:t>
            </a:r>
            <a:r>
              <a:rPr lang="en-US" altLang="en-US" u="sng">
                <a:solidFill>
                  <a:schemeClr val="tx1"/>
                </a:solidFill>
              </a:rPr>
              <a:t>million</a:t>
            </a:r>
            <a:r>
              <a:rPr lang="en-US" altLang="en-US">
                <a:solidFill>
                  <a:schemeClr val="tx1"/>
                </a:solidFill>
              </a:rPr>
              <a:t> times to be quiet!</a:t>
            </a:r>
          </a:p>
          <a:p>
            <a:r>
              <a:rPr lang="en-US" altLang="en-US">
                <a:solidFill>
                  <a:schemeClr val="tx1"/>
                </a:solidFill>
              </a:rPr>
              <a:t>This line up is taking </a:t>
            </a:r>
            <a:r>
              <a:rPr lang="en-US" altLang="en-US" u="sng">
                <a:solidFill>
                  <a:schemeClr val="tx1"/>
                </a:solidFill>
              </a:rPr>
              <a:t>forever</a:t>
            </a:r>
            <a:r>
              <a:rPr lang="en-US" altLang="en-US">
                <a:solidFill>
                  <a:schemeClr val="tx1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EF1F907-9DB5-42BD-9CF5-E4CB9C5AB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500"/>
              <a:t>Imagery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57EA962-6185-4B9B-88C8-10ADBE7C14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words or phrases a writer uses to represent persons, objects, actions, feelings and ideas descriptively by appealing to the five senses (sight, sounds, smell, taste, and touch).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D8E4AD0-2847-4CBF-82E2-8189ABA3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500"/>
              <a:t>Example of Imagery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6C55CF4-5CD3-498E-A8DE-6842D6EF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The winter evening settles down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With smell of steaks in passageways.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The burnt-out ends of smoky days.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And now a gusty shower wraps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The grimy scraps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Of withered leaves about your feet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And newspapers from vacant lots;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The showers beat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On broken blinds and chimney-pots,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And at the corner of the street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 lonely cab-horse steams and stamps.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And then the lighting of the lamps.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6B4945D-C8FC-43B3-9BE8-3CCDE40A8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200"/>
              <a:t>Metaphor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FD0ED38-382B-4DE9-9B87-CC22B7EFA9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 comparison of two unlike things WITHOUT the use of LIKE or AS.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30FB5EE-C7EA-4BD2-95D4-9968D6DD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34" y="714375"/>
            <a:ext cx="2499716" cy="5076826"/>
          </a:xfrm>
        </p:spPr>
        <p:txBody>
          <a:bodyPr anchor="ctr">
            <a:normAutofit/>
          </a:bodyPr>
          <a:lstStyle/>
          <a:p>
            <a:r>
              <a:rPr lang="en-US" altLang="en-US" sz="3200"/>
              <a:t>Example of Metaphor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017" y="0"/>
            <a:ext cx="566898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7654" y="3254098"/>
            <a:ext cx="6858000" cy="349805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1752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459A22E-83DD-4C85-A160-867D0B92A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84" y="714375"/>
            <a:ext cx="4690313" cy="5076825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The assignment was a breeze.</a:t>
            </a:r>
          </a:p>
          <a:p>
            <a:r>
              <a:rPr lang="en-US" altLang="en-US">
                <a:solidFill>
                  <a:schemeClr val="tx1"/>
                </a:solidFill>
              </a:rPr>
              <a:t>It is going to be </a:t>
            </a:r>
            <a:r>
              <a:rPr lang="en-US" altLang="en-US" b="1">
                <a:solidFill>
                  <a:schemeClr val="tx1"/>
                </a:solidFill>
              </a:rPr>
              <a:t>clear skies</a:t>
            </a:r>
            <a:r>
              <a:rPr lang="en-US" altLang="en-US">
                <a:solidFill>
                  <a:schemeClr val="tx1"/>
                </a:solidFill>
              </a:rPr>
              <a:t> from now on. </a:t>
            </a:r>
          </a:p>
          <a:p>
            <a:r>
              <a:rPr lang="en-US" altLang="en-US">
                <a:solidFill>
                  <a:schemeClr val="tx1"/>
                </a:solidFill>
              </a:rPr>
              <a:t>Her voice is music to his ears.</a:t>
            </a:r>
          </a:p>
          <a:p>
            <a:r>
              <a:rPr lang="en-US" altLang="en-US">
                <a:solidFill>
                  <a:schemeClr val="tx1"/>
                </a:solidFill>
              </a:rPr>
              <a:t>The skies of his future began to </a:t>
            </a:r>
            <a:r>
              <a:rPr lang="en-US" altLang="en-US" b="1">
                <a:solidFill>
                  <a:schemeClr val="tx1"/>
                </a:solidFill>
              </a:rPr>
              <a:t>darken</a:t>
            </a:r>
            <a:r>
              <a:rPr lang="en-US" altLang="en-US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Macintosh PowerPoint</Application>
  <PresentationFormat>On-screen Show (4:3)</PresentationFormat>
  <Paragraphs>137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Helvetica</vt:lpstr>
      <vt:lpstr>Verdana</vt:lpstr>
      <vt:lpstr>Wingdings 3</vt:lpstr>
      <vt:lpstr>Mesh</vt:lpstr>
      <vt:lpstr>8th Grade Literary Devices</vt:lpstr>
      <vt:lpstr>Alliteration</vt:lpstr>
      <vt:lpstr>Example of Alliteration</vt:lpstr>
      <vt:lpstr>Hyperbole</vt:lpstr>
      <vt:lpstr>Example of Hyperbole</vt:lpstr>
      <vt:lpstr>Imagery</vt:lpstr>
      <vt:lpstr>Example of Imagery</vt:lpstr>
      <vt:lpstr>Metaphor</vt:lpstr>
      <vt:lpstr>Example of Metaphor</vt:lpstr>
      <vt:lpstr>Mood</vt:lpstr>
      <vt:lpstr>Example of Mood</vt:lpstr>
      <vt:lpstr>Onomatopoeia</vt:lpstr>
      <vt:lpstr>Example of Onomatopoeia</vt:lpstr>
      <vt:lpstr>Oxymoron</vt:lpstr>
      <vt:lpstr>Example of Oxymoron</vt:lpstr>
      <vt:lpstr>Personification</vt:lpstr>
      <vt:lpstr>Examples of Personification</vt:lpstr>
      <vt:lpstr>Refrain</vt:lpstr>
      <vt:lpstr>Example of refrain</vt:lpstr>
      <vt:lpstr>Repetition</vt:lpstr>
      <vt:lpstr>Example of repetition</vt:lpstr>
      <vt:lpstr>Rhyme</vt:lpstr>
      <vt:lpstr>Example of Rhyme</vt:lpstr>
      <vt:lpstr>Simile</vt:lpstr>
      <vt:lpstr>Example of Simile</vt:lpstr>
      <vt:lpstr>Stanza</vt:lpstr>
      <vt:lpstr>Symbol</vt:lpstr>
      <vt:lpstr>Example of symbol</vt:lpstr>
      <vt:lpstr>Theme</vt:lpstr>
      <vt:lpstr>Example of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Literary Devices</dc:title>
  <dc:creator>Carlos Silva</dc:creator>
  <cp:lastModifiedBy>Carlos Silva</cp:lastModifiedBy>
  <cp:revision>1</cp:revision>
  <dcterms:created xsi:type="dcterms:W3CDTF">2020-05-18T02:24:54Z</dcterms:created>
  <dcterms:modified xsi:type="dcterms:W3CDTF">2020-05-18T02:25:27Z</dcterms:modified>
</cp:coreProperties>
</file>